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NPXVjBaBJ3TWsWFkTpTBfYQOy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146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7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70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01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72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87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10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94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95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33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831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354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658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4457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729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3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9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0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3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4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44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0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2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85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6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272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9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691425" y="1683043"/>
            <a:ext cx="8809149" cy="26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6600"/>
              <a:buFont typeface="Arial"/>
              <a:buNone/>
            </a:pPr>
            <a:r>
              <a:rPr lang="it-IT" sz="48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ALCOHOL DAMAGES </a:t>
            </a:r>
            <a:br>
              <a:rPr lang="it-IT" sz="48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8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ON HUMAN BODY</a:t>
            </a:r>
            <a:endParaRPr sz="4800" b="1" dirty="0">
              <a:solidFill>
                <a:srgbClr val="3F781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C2454F-0192-478C-9367-D4CBB123B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99"/>
          <a:stretch/>
        </p:blipFill>
        <p:spPr>
          <a:xfrm>
            <a:off x="6724052" y="3669219"/>
            <a:ext cx="3664423" cy="2436941"/>
          </a:xfrm>
          <a:prstGeom prst="rect">
            <a:avLst/>
          </a:prstGeom>
        </p:spPr>
      </p:pic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2387501" y="1123647"/>
            <a:ext cx="109857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5400"/>
              <a:buFont typeface="Arial"/>
              <a:buNone/>
            </a:pPr>
            <a:r>
              <a:rPr lang="it-IT" sz="60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Alcohol: </a:t>
            </a:r>
            <a:r>
              <a:rPr lang="it-IT" sz="60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it-IT" sz="60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60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60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60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>
            <a:spLocks noGrp="1"/>
          </p:cNvSpPr>
          <p:nvPr>
            <p:ph idx="1"/>
          </p:nvPr>
        </p:nvSpPr>
        <p:spPr>
          <a:xfrm>
            <a:off x="1649435" y="2507196"/>
            <a:ext cx="8596800" cy="269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3200" dirty="0">
                <a:solidFill>
                  <a:schemeClr val="dk1"/>
                </a:solidFill>
              </a:rPr>
              <a:t>Food alcohol (</a:t>
            </a:r>
            <a:r>
              <a:rPr lang="it-IT" sz="3200" dirty="0" err="1">
                <a:solidFill>
                  <a:schemeClr val="dk1"/>
                </a:solidFill>
              </a:rPr>
              <a:t>ethyl</a:t>
            </a:r>
            <a:r>
              <a:rPr lang="it-IT" sz="3200" dirty="0">
                <a:solidFill>
                  <a:schemeClr val="dk1"/>
                </a:solidFill>
              </a:rPr>
              <a:t> alcohol), </a:t>
            </a:r>
            <a:r>
              <a:rPr lang="it-IT" sz="3200" dirty="0" err="1">
                <a:solidFill>
                  <a:schemeClr val="dk1"/>
                </a:solidFill>
              </a:rPr>
              <a:t>found</a:t>
            </a:r>
            <a:r>
              <a:rPr lang="it-IT" sz="3200" dirty="0">
                <a:solidFill>
                  <a:schemeClr val="dk1"/>
                </a:solidFill>
              </a:rPr>
              <a:t> in </a:t>
            </a:r>
            <a:r>
              <a:rPr lang="it-IT" sz="3200" dirty="0" err="1">
                <a:solidFill>
                  <a:schemeClr val="dk1"/>
                </a:solidFill>
              </a:rPr>
              <a:t>alcoholic</a:t>
            </a:r>
            <a:r>
              <a:rPr lang="it-IT" sz="3200" dirty="0">
                <a:solidFill>
                  <a:schemeClr val="dk1"/>
                </a:solidFill>
              </a:rPr>
              <a:t> drinks, </a:t>
            </a:r>
            <a:r>
              <a:rPr lang="it-IT" sz="3200" dirty="0" err="1">
                <a:solidFill>
                  <a:schemeClr val="dk1"/>
                </a:solidFill>
              </a:rPr>
              <a:t>is</a:t>
            </a:r>
            <a:r>
              <a:rPr lang="it-IT" sz="3200" dirty="0">
                <a:solidFill>
                  <a:schemeClr val="dk1"/>
                </a:solidFill>
              </a:rPr>
              <a:t> a </a:t>
            </a:r>
            <a:r>
              <a:rPr lang="it-IT" sz="3200" dirty="0" err="1">
                <a:solidFill>
                  <a:schemeClr val="dk1"/>
                </a:solidFill>
              </a:rPr>
              <a:t>substance</a:t>
            </a:r>
            <a:r>
              <a:rPr lang="it-IT" sz="3200" dirty="0">
                <a:solidFill>
                  <a:schemeClr val="dk1"/>
                </a:solidFill>
              </a:rPr>
              <a:t> </a:t>
            </a:r>
            <a:r>
              <a:rPr lang="it-IT" sz="3200" dirty="0" err="1">
                <a:solidFill>
                  <a:schemeClr val="dk1"/>
                </a:solidFill>
              </a:rPr>
              <a:t>derived</a:t>
            </a:r>
            <a:r>
              <a:rPr lang="it-IT" sz="3200" dirty="0">
                <a:solidFill>
                  <a:schemeClr val="dk1"/>
                </a:solidFill>
              </a:rPr>
              <a:t> from </a:t>
            </a:r>
            <a:r>
              <a:rPr lang="it-IT" sz="3200" dirty="0" err="1">
                <a:solidFill>
                  <a:schemeClr val="dk1"/>
                </a:solidFill>
              </a:rPr>
              <a:t>fruit</a:t>
            </a:r>
            <a:r>
              <a:rPr lang="it-IT" sz="3200" dirty="0">
                <a:solidFill>
                  <a:schemeClr val="dk1"/>
                </a:solidFill>
              </a:rPr>
              <a:t> sugar </a:t>
            </a:r>
            <a:r>
              <a:rPr lang="it-IT" sz="3200" dirty="0" err="1">
                <a:solidFill>
                  <a:schemeClr val="dk1"/>
                </a:solidFill>
              </a:rPr>
              <a:t>fermentation</a:t>
            </a:r>
            <a:r>
              <a:rPr lang="it-IT" sz="3200" dirty="0">
                <a:solidFill>
                  <a:schemeClr val="dk1"/>
                </a:solidFill>
              </a:rPr>
              <a:t> (</a:t>
            </a:r>
            <a:r>
              <a:rPr lang="it-IT" sz="3200" dirty="0" err="1">
                <a:solidFill>
                  <a:schemeClr val="dk1"/>
                </a:solidFill>
              </a:rPr>
              <a:t>wine</a:t>
            </a:r>
            <a:r>
              <a:rPr lang="it-IT" sz="3200" dirty="0">
                <a:solidFill>
                  <a:schemeClr val="dk1"/>
                </a:solidFill>
              </a:rPr>
              <a:t>) or </a:t>
            </a:r>
            <a:r>
              <a:rPr lang="it-IT" sz="3200" dirty="0" err="1">
                <a:solidFill>
                  <a:schemeClr val="dk1"/>
                </a:solidFill>
              </a:rPr>
              <a:t>starches</a:t>
            </a:r>
            <a:r>
              <a:rPr lang="it-IT" sz="3200" dirty="0">
                <a:solidFill>
                  <a:schemeClr val="dk1"/>
                </a:solidFill>
              </a:rPr>
              <a:t> </a:t>
            </a:r>
            <a:r>
              <a:rPr lang="it-IT" sz="3200" dirty="0" err="1">
                <a:solidFill>
                  <a:schemeClr val="dk1"/>
                </a:solidFill>
              </a:rPr>
              <a:t>contained</a:t>
            </a:r>
            <a:r>
              <a:rPr lang="it-IT" sz="3200" dirty="0">
                <a:solidFill>
                  <a:schemeClr val="dk1"/>
                </a:solidFill>
              </a:rPr>
              <a:t> in </a:t>
            </a:r>
            <a:r>
              <a:rPr lang="it-IT" sz="3200" dirty="0" err="1">
                <a:solidFill>
                  <a:schemeClr val="dk1"/>
                </a:solidFill>
              </a:rPr>
              <a:t>cereals</a:t>
            </a:r>
            <a:r>
              <a:rPr lang="it-IT" sz="3200" dirty="0">
                <a:solidFill>
                  <a:schemeClr val="dk1"/>
                </a:solidFill>
              </a:rPr>
              <a:t> (</a:t>
            </a:r>
            <a:r>
              <a:rPr lang="it-IT" sz="3200" dirty="0" err="1">
                <a:solidFill>
                  <a:schemeClr val="dk1"/>
                </a:solidFill>
              </a:rPr>
              <a:t>beer</a:t>
            </a:r>
            <a:r>
              <a:rPr lang="it-IT" sz="3200" dirty="0">
                <a:solidFill>
                  <a:schemeClr val="dk1"/>
                </a:solidFill>
              </a:rPr>
              <a:t>) and </a:t>
            </a:r>
            <a:r>
              <a:rPr lang="it-IT" sz="3200" dirty="0" err="1">
                <a:solidFill>
                  <a:schemeClr val="dk1"/>
                </a:solidFill>
              </a:rPr>
              <a:t>tubers</a:t>
            </a:r>
            <a:r>
              <a:rPr lang="it-IT" sz="3200" dirty="0">
                <a:solidFill>
                  <a:schemeClr val="dk1"/>
                </a:solidFill>
              </a:rPr>
              <a:t>.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1295402" y="1212101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4000"/>
              <a:buFont typeface="Arial"/>
              <a:buNone/>
            </a:pPr>
            <a:r>
              <a:rPr lang="it-IT" sz="4000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Alcoholism</a:t>
            </a:r>
            <a:endParaRPr sz="60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>
            <a:spLocks noGrp="1"/>
          </p:cNvSpPr>
          <p:nvPr>
            <p:ph idx="1"/>
          </p:nvPr>
        </p:nvSpPr>
        <p:spPr>
          <a:xfrm>
            <a:off x="4256816" y="2761680"/>
            <a:ext cx="6639782" cy="368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3000" dirty="0" err="1">
                <a:solidFill>
                  <a:schemeClr val="dk1"/>
                </a:solidFill>
              </a:rPr>
              <a:t>Adequate</a:t>
            </a:r>
            <a:r>
              <a:rPr lang="it-IT" sz="3000" dirty="0">
                <a:solidFill>
                  <a:schemeClr val="dk1"/>
                </a:solidFill>
              </a:rPr>
              <a:t> alcohol </a:t>
            </a:r>
            <a:r>
              <a:rPr lang="it-IT" sz="3000" dirty="0" err="1">
                <a:solidFill>
                  <a:schemeClr val="dk1"/>
                </a:solidFill>
              </a:rPr>
              <a:t>consumption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does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not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imply</a:t>
            </a:r>
            <a:r>
              <a:rPr lang="it-IT" sz="3000" dirty="0">
                <a:solidFill>
                  <a:schemeClr val="dk1"/>
                </a:solidFill>
              </a:rPr>
              <a:t> body </a:t>
            </a:r>
            <a:r>
              <a:rPr lang="it-IT" sz="3000" dirty="0" err="1">
                <a:solidFill>
                  <a:schemeClr val="dk1"/>
                </a:solidFill>
              </a:rPr>
              <a:t>damages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but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any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excess</a:t>
            </a:r>
            <a:r>
              <a:rPr lang="it-IT" sz="3000" dirty="0">
                <a:solidFill>
                  <a:schemeClr val="dk1"/>
                </a:solidFill>
              </a:rPr>
              <a:t> can cause </a:t>
            </a:r>
            <a:r>
              <a:rPr lang="it-IT" sz="3000" dirty="0" err="1">
                <a:solidFill>
                  <a:schemeClr val="dk1"/>
                </a:solidFill>
              </a:rPr>
              <a:t>addiction</a:t>
            </a:r>
            <a:r>
              <a:rPr lang="it-IT" sz="3000" dirty="0">
                <a:solidFill>
                  <a:schemeClr val="dk1"/>
                </a:solidFill>
              </a:rPr>
              <a:t> and in </a:t>
            </a:r>
            <a:r>
              <a:rPr lang="it-IT" sz="3000" dirty="0" err="1">
                <a:solidFill>
                  <a:schemeClr val="dk1"/>
                </a:solidFill>
              </a:rPr>
              <a:t>this</a:t>
            </a:r>
            <a:r>
              <a:rPr lang="it-IT" sz="3000" dirty="0">
                <a:solidFill>
                  <a:schemeClr val="dk1"/>
                </a:solidFill>
              </a:rPr>
              <a:t> case </a:t>
            </a:r>
            <a:r>
              <a:rPr lang="it-IT" sz="3000" dirty="0" err="1">
                <a:solidFill>
                  <a:schemeClr val="dk1"/>
                </a:solidFill>
              </a:rPr>
              <a:t>we</a:t>
            </a:r>
            <a:r>
              <a:rPr lang="it-IT" sz="3000" dirty="0">
                <a:solidFill>
                  <a:schemeClr val="dk1"/>
                </a:solidFill>
              </a:rPr>
              <a:t> can talk </a:t>
            </a:r>
            <a:r>
              <a:rPr lang="it-IT" sz="3000" dirty="0" err="1">
                <a:solidFill>
                  <a:schemeClr val="dk1"/>
                </a:solidFill>
              </a:rPr>
              <a:t>about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alcoholism</a:t>
            </a:r>
            <a:r>
              <a:rPr lang="it-IT" sz="3000" dirty="0">
                <a:solidFill>
                  <a:schemeClr val="dk1"/>
                </a:solidFill>
              </a:rPr>
              <a:t>, a </a:t>
            </a:r>
            <a:r>
              <a:rPr lang="it-IT" sz="3000" dirty="0" err="1">
                <a:solidFill>
                  <a:schemeClr val="dk1"/>
                </a:solidFill>
              </a:rPr>
              <a:t>chronic</a:t>
            </a:r>
            <a:r>
              <a:rPr lang="it-IT" sz="3000" dirty="0">
                <a:solidFill>
                  <a:schemeClr val="dk1"/>
                </a:solidFill>
              </a:rPr>
              <a:t> and </a:t>
            </a:r>
            <a:r>
              <a:rPr lang="it-IT" sz="3000" dirty="0" err="1">
                <a:solidFill>
                  <a:schemeClr val="dk1"/>
                </a:solidFill>
              </a:rPr>
              <a:t>mortal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disease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which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causes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affected</a:t>
            </a:r>
            <a:r>
              <a:rPr lang="it-IT" sz="3000" dirty="0">
                <a:solidFill>
                  <a:schemeClr val="dk1"/>
                </a:solidFill>
              </a:rPr>
              <a:t> people </a:t>
            </a:r>
            <a:r>
              <a:rPr lang="it-IT" sz="3000" dirty="0" err="1">
                <a:solidFill>
                  <a:schemeClr val="dk1"/>
                </a:solidFill>
              </a:rPr>
              <a:t>both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physical</a:t>
            </a:r>
            <a:r>
              <a:rPr lang="it-IT" sz="3000" dirty="0">
                <a:solidFill>
                  <a:schemeClr val="dk1"/>
                </a:solidFill>
              </a:rPr>
              <a:t> and </a:t>
            </a:r>
            <a:r>
              <a:rPr lang="it-IT" sz="3000" dirty="0" err="1">
                <a:solidFill>
                  <a:schemeClr val="dk1"/>
                </a:solidFill>
              </a:rPr>
              <a:t>psychological</a:t>
            </a:r>
            <a:r>
              <a:rPr lang="it-IT" sz="3000" dirty="0">
                <a:solidFill>
                  <a:schemeClr val="dk1"/>
                </a:solidFill>
              </a:rPr>
              <a:t> </a:t>
            </a:r>
            <a:r>
              <a:rPr lang="it-IT" sz="3000" dirty="0" err="1">
                <a:solidFill>
                  <a:schemeClr val="dk1"/>
                </a:solidFill>
              </a:rPr>
              <a:t>damages</a:t>
            </a:r>
            <a:r>
              <a:rPr lang="it-IT" sz="3000" dirty="0">
                <a:solidFill>
                  <a:schemeClr val="dk1"/>
                </a:solidFill>
              </a:rPr>
              <a:t>.  </a:t>
            </a: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2F81C2-BDD3-45A4-A77B-F2BA9554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99" y="2772760"/>
            <a:ext cx="2733959" cy="27339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1295401" y="1255905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4400"/>
              <a:buFont typeface="Arial"/>
              <a:buNone/>
            </a:pPr>
            <a:r>
              <a:rPr lang="it-IT" sz="54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Alcoholism</a:t>
            </a:r>
            <a:r>
              <a:rPr lang="it-IT" sz="54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54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 sz="54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 txBox="1">
            <a:spLocks noGrp="1"/>
          </p:cNvSpPr>
          <p:nvPr>
            <p:ph idx="1"/>
          </p:nvPr>
        </p:nvSpPr>
        <p:spPr>
          <a:xfrm>
            <a:off x="1471171" y="2508424"/>
            <a:ext cx="9249655" cy="36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800" dirty="0">
                <a:solidFill>
                  <a:schemeClr val="dk1"/>
                </a:solidFill>
              </a:rPr>
              <a:t>The </a:t>
            </a:r>
            <a:r>
              <a:rPr lang="it-IT" sz="2800" dirty="0" err="1">
                <a:solidFill>
                  <a:schemeClr val="dk1"/>
                </a:solidFill>
              </a:rPr>
              <a:t>main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alcoholism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causes</a:t>
            </a:r>
            <a:r>
              <a:rPr lang="it-IT" sz="2800" dirty="0">
                <a:solidFill>
                  <a:schemeClr val="dk1"/>
                </a:solidFill>
              </a:rPr>
              <a:t> are:</a:t>
            </a:r>
            <a:endParaRPr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 dirty="0">
                <a:solidFill>
                  <a:schemeClr val="dk1"/>
                </a:solidFill>
              </a:rPr>
              <a:t>Family </a:t>
            </a:r>
            <a:r>
              <a:rPr lang="it-IT" sz="2800" dirty="0" err="1">
                <a:solidFill>
                  <a:schemeClr val="dk1"/>
                </a:solidFill>
              </a:rPr>
              <a:t>problems</a:t>
            </a:r>
            <a:endParaRPr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>
                <a:solidFill>
                  <a:schemeClr val="dk1"/>
                </a:solidFill>
              </a:rPr>
              <a:t>Alcohol addicted </a:t>
            </a:r>
            <a:r>
              <a:rPr lang="it-IT" sz="2800" dirty="0" err="1">
                <a:solidFill>
                  <a:schemeClr val="dk1"/>
                </a:solidFill>
              </a:rPr>
              <a:t>parents</a:t>
            </a:r>
            <a:endParaRPr lang="it-IT" sz="2800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 dirty="0">
                <a:solidFill>
                  <a:schemeClr val="dk1"/>
                </a:solidFill>
              </a:rPr>
              <a:t>Low self-</a:t>
            </a:r>
            <a:r>
              <a:rPr lang="it-IT" sz="2800" dirty="0" err="1">
                <a:solidFill>
                  <a:schemeClr val="dk1"/>
                </a:solidFill>
              </a:rPr>
              <a:t>esteem</a:t>
            </a:r>
            <a:endParaRPr lang="it-IT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 dirty="0" err="1">
                <a:solidFill>
                  <a:schemeClr val="dk1"/>
                </a:solidFill>
              </a:rPr>
              <a:t>Stressful</a:t>
            </a:r>
            <a:r>
              <a:rPr lang="it-IT" sz="2800" dirty="0">
                <a:solidFill>
                  <a:schemeClr val="dk1"/>
                </a:solidFill>
              </a:rPr>
              <a:t> lifestyle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800" dirty="0">
                <a:solidFill>
                  <a:schemeClr val="dk1"/>
                </a:solidFill>
              </a:rPr>
              <a:t>People </a:t>
            </a:r>
            <a:r>
              <a:rPr lang="it-IT" sz="2800" dirty="0" err="1">
                <a:solidFill>
                  <a:schemeClr val="dk1"/>
                </a:solidFill>
              </a:rPr>
              <a:t>becoming</a:t>
            </a:r>
            <a:r>
              <a:rPr lang="it-IT" sz="2800" dirty="0">
                <a:solidFill>
                  <a:schemeClr val="dk1"/>
                </a:solidFill>
              </a:rPr>
              <a:t> alcohol </a:t>
            </a:r>
            <a:r>
              <a:rPr lang="it-IT" sz="2800" dirty="0" err="1">
                <a:solidFill>
                  <a:schemeClr val="dk1"/>
                </a:solidFill>
              </a:rPr>
              <a:t>addict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at</a:t>
            </a:r>
            <a:r>
              <a:rPr lang="it-IT" sz="2800" dirty="0">
                <a:solidFill>
                  <a:schemeClr val="dk1"/>
                </a:solidFill>
              </a:rPr>
              <a:t> an </a:t>
            </a:r>
            <a:r>
              <a:rPr lang="it-IT" sz="2800" dirty="0" err="1">
                <a:solidFill>
                  <a:schemeClr val="dk1"/>
                </a:solidFill>
              </a:rPr>
              <a:t>early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age</a:t>
            </a:r>
            <a:r>
              <a:rPr lang="it-IT" sz="2800" dirty="0">
                <a:solidFill>
                  <a:schemeClr val="dk1"/>
                </a:solidFill>
              </a:rPr>
              <a:t> are more </a:t>
            </a:r>
            <a:r>
              <a:rPr lang="it-IT" sz="2800" dirty="0" err="1">
                <a:solidFill>
                  <a:schemeClr val="dk1"/>
                </a:solidFill>
              </a:rPr>
              <a:t>predisposed</a:t>
            </a:r>
            <a:r>
              <a:rPr lang="it-IT" sz="2800" dirty="0">
                <a:solidFill>
                  <a:schemeClr val="dk1"/>
                </a:solidFill>
              </a:rPr>
              <a:t> to alcohol-</a:t>
            </a:r>
            <a:r>
              <a:rPr lang="it-IT" sz="2800" dirty="0" err="1">
                <a:solidFill>
                  <a:schemeClr val="dk1"/>
                </a:solidFill>
              </a:rPr>
              <a:t>derived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diseases</a:t>
            </a:r>
            <a:r>
              <a:rPr lang="it-IT" sz="2800" dirty="0">
                <a:solidFill>
                  <a:schemeClr val="dk1"/>
                </a:solidFill>
              </a:rPr>
              <a:t>. </a:t>
            </a:r>
            <a:r>
              <a:rPr lang="it-IT" sz="2800" dirty="0" err="1">
                <a:solidFill>
                  <a:schemeClr val="dk1"/>
                </a:solidFill>
              </a:rPr>
              <a:t>According</a:t>
            </a:r>
            <a:r>
              <a:rPr lang="it-IT" sz="2800" dirty="0">
                <a:solidFill>
                  <a:schemeClr val="dk1"/>
                </a:solidFill>
              </a:rPr>
              <a:t> to scientists men are more </a:t>
            </a:r>
            <a:r>
              <a:rPr lang="it-IT" sz="2800" dirty="0" err="1">
                <a:solidFill>
                  <a:schemeClr val="dk1"/>
                </a:solidFill>
              </a:rPr>
              <a:t>affected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than</a:t>
            </a:r>
            <a:r>
              <a:rPr lang="it-IT" sz="2800" dirty="0">
                <a:solidFill>
                  <a:schemeClr val="dk1"/>
                </a:solidFill>
              </a:rPr>
              <a:t> women.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>
            <a:spLocks noGrp="1"/>
          </p:cNvSpPr>
          <p:nvPr>
            <p:ph type="title"/>
          </p:nvPr>
        </p:nvSpPr>
        <p:spPr>
          <a:xfrm>
            <a:off x="1586258" y="113136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4400"/>
              <a:buFont typeface="Arial"/>
              <a:buNone/>
            </a:pPr>
            <a:r>
              <a:rPr lang="it-IT" sz="44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Alcohol </a:t>
            </a:r>
            <a:r>
              <a:rPr lang="it-IT" sz="44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sz="44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>
            <a:spLocks noGrp="1"/>
          </p:cNvSpPr>
          <p:nvPr>
            <p:ph idx="1"/>
          </p:nvPr>
        </p:nvSpPr>
        <p:spPr>
          <a:xfrm>
            <a:off x="1181075" y="2746664"/>
            <a:ext cx="6191245" cy="348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buSzPts val="1440"/>
              <a:buNone/>
            </a:pPr>
            <a:r>
              <a:rPr lang="it-IT" sz="2800" dirty="0" err="1"/>
              <a:t>There</a:t>
            </a:r>
            <a:r>
              <a:rPr lang="it-IT" sz="2800" dirty="0"/>
              <a:t> are </a:t>
            </a:r>
            <a:r>
              <a:rPr lang="it-IT" sz="2800" dirty="0" err="1"/>
              <a:t>various</a:t>
            </a:r>
            <a:r>
              <a:rPr lang="it-IT" sz="2800" dirty="0"/>
              <a:t> alcohol </a:t>
            </a:r>
            <a:r>
              <a:rPr lang="it-IT" sz="2800" dirty="0" err="1"/>
              <a:t>addiction</a:t>
            </a:r>
            <a:r>
              <a:rPr lang="it-IT" sz="2800" dirty="0"/>
              <a:t> </a:t>
            </a:r>
            <a:r>
              <a:rPr lang="it-IT" sz="2800" dirty="0" err="1"/>
              <a:t>symptoms</a:t>
            </a:r>
            <a:r>
              <a:rPr lang="it-IT" sz="2800" dirty="0"/>
              <a:t>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 dirty="0"/>
              <a:t>Drinking </a:t>
            </a:r>
            <a:r>
              <a:rPr lang="it-IT" sz="2800" dirty="0" err="1"/>
              <a:t>great</a:t>
            </a:r>
            <a:r>
              <a:rPr lang="it-IT" sz="2800" dirty="0"/>
              <a:t> </a:t>
            </a:r>
            <a:r>
              <a:rPr lang="it-IT" sz="2800" dirty="0" err="1"/>
              <a:t>quantities</a:t>
            </a:r>
            <a:r>
              <a:rPr lang="it-IT" sz="2800" dirty="0"/>
              <a:t> of alcohol </a:t>
            </a:r>
            <a:r>
              <a:rPr lang="it-IT" sz="2800" dirty="0" err="1"/>
              <a:t>any</a:t>
            </a:r>
            <a:r>
              <a:rPr lang="it-IT" sz="2800" dirty="0"/>
              <a:t> time of the day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 dirty="0"/>
              <a:t>Constant desire of alcohol </a:t>
            </a:r>
            <a:r>
              <a:rPr lang="it-IT" sz="2800" dirty="0" err="1"/>
              <a:t>consumption</a:t>
            </a:r>
            <a:endParaRPr lang="it-IT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sz="2800" dirty="0" err="1"/>
              <a:t>Increase</a:t>
            </a:r>
            <a:r>
              <a:rPr lang="it-IT" sz="2800" dirty="0"/>
              <a:t> in the alcohol </a:t>
            </a:r>
            <a:r>
              <a:rPr lang="it-IT" sz="2800" dirty="0" err="1"/>
              <a:t>quantity</a:t>
            </a:r>
            <a:r>
              <a:rPr lang="it-IT" sz="2800" dirty="0"/>
              <a:t> </a:t>
            </a:r>
            <a:r>
              <a:rPr lang="it-IT" sz="2800" dirty="0" err="1"/>
              <a:t>consumed</a:t>
            </a:r>
            <a:endParaRPr lang="it-IT" sz="28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1F15DD8-CBCD-42D9-8FF9-0F0284344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44"/>
          <a:stretch/>
        </p:blipFill>
        <p:spPr>
          <a:xfrm>
            <a:off x="7372321" y="2992359"/>
            <a:ext cx="3742637" cy="2402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2803430" y="1231718"/>
            <a:ext cx="9241149" cy="148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4400"/>
              <a:buFont typeface="Arial"/>
              <a:buNone/>
            </a:pPr>
            <a:r>
              <a:rPr lang="it-IT" sz="54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Alcohol </a:t>
            </a:r>
            <a:r>
              <a:rPr lang="it-IT" sz="54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damages</a:t>
            </a:r>
            <a:endParaRPr sz="54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>
            <a:spLocks noGrp="1"/>
          </p:cNvSpPr>
          <p:nvPr>
            <p:ph idx="1"/>
          </p:nvPr>
        </p:nvSpPr>
        <p:spPr>
          <a:xfrm>
            <a:off x="1869541" y="2611789"/>
            <a:ext cx="4804643" cy="382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800" dirty="0" err="1">
                <a:solidFill>
                  <a:schemeClr val="dk1"/>
                </a:solidFill>
              </a:rPr>
              <a:t>They</a:t>
            </a:r>
            <a:r>
              <a:rPr lang="it-IT" sz="2800" dirty="0">
                <a:solidFill>
                  <a:schemeClr val="dk1"/>
                </a:solidFill>
              </a:rPr>
              <a:t> can be </a:t>
            </a:r>
            <a:r>
              <a:rPr lang="it-IT" sz="2800" dirty="0" err="1">
                <a:solidFill>
                  <a:schemeClr val="dk1"/>
                </a:solidFill>
              </a:rPr>
              <a:t>divided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into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physical</a:t>
            </a:r>
            <a:r>
              <a:rPr lang="it-IT" sz="2800" dirty="0">
                <a:solidFill>
                  <a:schemeClr val="dk1"/>
                </a:solidFill>
              </a:rPr>
              <a:t> and </a:t>
            </a:r>
            <a:r>
              <a:rPr lang="it-IT" sz="2800" dirty="0" err="1">
                <a:solidFill>
                  <a:schemeClr val="dk1"/>
                </a:solidFill>
              </a:rPr>
              <a:t>psychological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damages</a:t>
            </a:r>
            <a:r>
              <a:rPr lang="it-IT" sz="2800" dirty="0">
                <a:solidFill>
                  <a:schemeClr val="dk1"/>
                </a:solidFill>
              </a:rPr>
              <a:t>. An alcohol addicted </a:t>
            </a:r>
            <a:r>
              <a:rPr lang="it-IT" sz="2800" dirty="0" err="1">
                <a:solidFill>
                  <a:schemeClr val="dk1"/>
                </a:solidFill>
              </a:rPr>
              <a:t>subject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has</a:t>
            </a:r>
            <a:r>
              <a:rPr lang="it-IT" sz="2800" dirty="0">
                <a:solidFill>
                  <a:schemeClr val="dk1"/>
                </a:solidFill>
              </a:rPr>
              <a:t> an </a:t>
            </a:r>
            <a:r>
              <a:rPr lang="it-IT" sz="2800" dirty="0" err="1">
                <a:solidFill>
                  <a:schemeClr val="dk1"/>
                </a:solidFill>
              </a:rPr>
              <a:t>average</a:t>
            </a:r>
            <a:r>
              <a:rPr lang="it-IT" sz="2800" dirty="0">
                <a:solidFill>
                  <a:schemeClr val="dk1"/>
                </a:solidFill>
              </a:rPr>
              <a:t> life </a:t>
            </a:r>
            <a:r>
              <a:rPr lang="it-IT" sz="2800" dirty="0" err="1">
                <a:solidFill>
                  <a:schemeClr val="dk1"/>
                </a:solidFill>
              </a:rPr>
              <a:t>expectancy</a:t>
            </a:r>
            <a:r>
              <a:rPr lang="it-IT" sz="2800" dirty="0">
                <a:solidFill>
                  <a:schemeClr val="dk1"/>
                </a:solidFill>
              </a:rPr>
              <a:t> 12 </a:t>
            </a:r>
            <a:r>
              <a:rPr lang="it-IT" sz="2800" dirty="0" err="1">
                <a:solidFill>
                  <a:schemeClr val="dk1"/>
                </a:solidFill>
              </a:rPr>
              <a:t>years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lower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than</a:t>
            </a:r>
            <a:r>
              <a:rPr lang="it-IT" sz="2800" dirty="0">
                <a:solidFill>
                  <a:schemeClr val="dk1"/>
                </a:solidFill>
              </a:rPr>
              <a:t> a </a:t>
            </a:r>
            <a:r>
              <a:rPr lang="it-IT" sz="2800" dirty="0" err="1">
                <a:solidFill>
                  <a:schemeClr val="dk1"/>
                </a:solidFill>
              </a:rPr>
              <a:t>healthy</a:t>
            </a:r>
            <a:r>
              <a:rPr lang="it-IT" sz="2800" dirty="0">
                <a:solidFill>
                  <a:schemeClr val="dk1"/>
                </a:solidFill>
              </a:rPr>
              <a:t> one. 40-50% of murders, 40% of </a:t>
            </a:r>
            <a:r>
              <a:rPr lang="it-IT" sz="2800" dirty="0" err="1">
                <a:solidFill>
                  <a:schemeClr val="dk1"/>
                </a:solidFill>
              </a:rPr>
              <a:t>aggressions</a:t>
            </a:r>
            <a:r>
              <a:rPr lang="it-IT" sz="2800" dirty="0">
                <a:solidFill>
                  <a:schemeClr val="dk1"/>
                </a:solidFill>
              </a:rPr>
              <a:t> and 50% of </a:t>
            </a:r>
            <a:r>
              <a:rPr lang="it-IT" sz="2800" dirty="0" err="1">
                <a:solidFill>
                  <a:schemeClr val="dk1"/>
                </a:solidFill>
              </a:rPr>
              <a:t>rapes</a:t>
            </a:r>
            <a:r>
              <a:rPr lang="it-IT" sz="2800" dirty="0">
                <a:solidFill>
                  <a:schemeClr val="dk1"/>
                </a:solidFill>
              </a:rPr>
              <a:t> are due to alcohol </a:t>
            </a:r>
            <a:r>
              <a:rPr lang="it-IT" sz="2800" dirty="0" err="1">
                <a:solidFill>
                  <a:schemeClr val="dk1"/>
                </a:solidFill>
              </a:rPr>
              <a:t>abuse</a:t>
            </a:r>
            <a:r>
              <a:rPr lang="it-IT" sz="2800" dirty="0">
                <a:solidFill>
                  <a:schemeClr val="dk1"/>
                </a:solidFill>
              </a:rPr>
              <a:t>.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6" name="Google Shape;183;p7">
            <a:extLst>
              <a:ext uri="{FF2B5EF4-FFF2-40B4-BE49-F238E27FC236}">
                <a16:creationId xmlns:a16="http://schemas.microsoft.com/office/drawing/2014/main" id="{8EB8401A-9B2E-4146-A5E8-CFA8177BDC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2337" y="3049826"/>
            <a:ext cx="2534427" cy="24689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4;p7">
            <a:extLst>
              <a:ext uri="{FF2B5EF4-FFF2-40B4-BE49-F238E27FC236}">
                <a16:creationId xmlns:a16="http://schemas.microsoft.com/office/drawing/2014/main" id="{FE4E38B1-1D3C-4788-8B96-81D46DE6EC14}"/>
              </a:ext>
            </a:extLst>
          </p:cNvPr>
          <p:cNvSpPr/>
          <p:nvPr/>
        </p:nvSpPr>
        <p:spPr>
          <a:xfrm>
            <a:off x="7299776" y="2611789"/>
            <a:ext cx="3422155" cy="3364478"/>
          </a:xfrm>
          <a:prstGeom prst="ellipse">
            <a:avLst/>
          </a:prstGeom>
          <a:noFill/>
          <a:ln w="19050" cap="rnd" cmpd="sng">
            <a:solidFill>
              <a:srgbClr val="3F78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295401" y="1190199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6000"/>
              <a:buFont typeface="Arial"/>
              <a:buNone/>
            </a:pPr>
            <a:r>
              <a:rPr lang="it-IT" sz="60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lang="it-IT" sz="60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60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damages</a:t>
            </a:r>
            <a:endParaRPr sz="60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idx="1"/>
          </p:nvPr>
        </p:nvSpPr>
        <p:spPr>
          <a:xfrm>
            <a:off x="1295401" y="2494066"/>
            <a:ext cx="9601196" cy="381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440"/>
              <a:buNone/>
            </a:pPr>
            <a:r>
              <a:rPr lang="it-IT" sz="2800" dirty="0">
                <a:solidFill>
                  <a:schemeClr val="dk1"/>
                </a:solidFill>
              </a:rPr>
              <a:t>Alcohol can cause </a:t>
            </a:r>
            <a:r>
              <a:rPr lang="it-IT" sz="2800" dirty="0" err="1">
                <a:solidFill>
                  <a:schemeClr val="dk1"/>
                </a:solidFill>
              </a:rPr>
              <a:t>great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damages</a:t>
            </a:r>
            <a:r>
              <a:rPr lang="it-IT" sz="2800" dirty="0">
                <a:solidFill>
                  <a:schemeClr val="dk1"/>
                </a:solidFill>
              </a:rPr>
              <a:t> to the </a:t>
            </a:r>
            <a:r>
              <a:rPr lang="it-IT" sz="2800" dirty="0" err="1">
                <a:solidFill>
                  <a:schemeClr val="dk1"/>
                </a:solidFill>
              </a:rPr>
              <a:t>liver</a:t>
            </a:r>
            <a:r>
              <a:rPr lang="it-IT" sz="2800" dirty="0">
                <a:solidFill>
                  <a:schemeClr val="dk1"/>
                </a:solidFill>
              </a:rPr>
              <a:t>:</a:t>
            </a:r>
          </a:p>
          <a:p>
            <a:pPr marL="285750" indent="-285750">
              <a:spcBef>
                <a:spcPts val="0"/>
              </a:spcBef>
            </a:pPr>
            <a:r>
              <a:rPr lang="it-IT" sz="2800" dirty="0" err="1">
                <a:solidFill>
                  <a:schemeClr val="dk1"/>
                </a:solidFill>
              </a:rPr>
              <a:t>Hepatic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steatosis</a:t>
            </a:r>
            <a:r>
              <a:rPr lang="it-IT" sz="2800" dirty="0">
                <a:solidFill>
                  <a:schemeClr val="dk1"/>
                </a:solidFill>
              </a:rPr>
              <a:t>, a </a:t>
            </a:r>
            <a:r>
              <a:rPr lang="it-IT" sz="2800" dirty="0" err="1">
                <a:solidFill>
                  <a:schemeClr val="dk1"/>
                </a:solidFill>
              </a:rPr>
              <a:t>usually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asymptomatic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condition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which</a:t>
            </a:r>
            <a:r>
              <a:rPr lang="it-IT" sz="2800" dirty="0">
                <a:solidFill>
                  <a:schemeClr val="dk1"/>
                </a:solidFill>
              </a:rPr>
              <a:t> can </a:t>
            </a:r>
            <a:r>
              <a:rPr lang="it-IT" sz="2800" dirty="0" err="1">
                <a:solidFill>
                  <a:schemeClr val="dk1"/>
                </a:solidFill>
              </a:rPr>
              <a:t>change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if</a:t>
            </a:r>
            <a:r>
              <a:rPr lang="it-IT" sz="2800" dirty="0">
                <a:solidFill>
                  <a:schemeClr val="dk1"/>
                </a:solidFill>
              </a:rPr>
              <a:t> the </a:t>
            </a:r>
            <a:r>
              <a:rPr lang="it-IT" sz="2800" dirty="0" err="1">
                <a:solidFill>
                  <a:schemeClr val="dk1"/>
                </a:solidFill>
              </a:rPr>
              <a:t>subject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stops</a:t>
            </a:r>
            <a:r>
              <a:rPr lang="it-IT" sz="2800" dirty="0">
                <a:solidFill>
                  <a:schemeClr val="dk1"/>
                </a:solidFill>
              </a:rPr>
              <a:t> drinking.</a:t>
            </a:r>
          </a:p>
          <a:p>
            <a:pPr marL="285750" indent="-285750">
              <a:spcBef>
                <a:spcPts val="0"/>
              </a:spcBef>
            </a:pPr>
            <a:r>
              <a:rPr lang="it-IT" sz="2800" dirty="0">
                <a:solidFill>
                  <a:schemeClr val="dk1"/>
                </a:solidFill>
              </a:rPr>
              <a:t>Alcohol </a:t>
            </a:r>
            <a:r>
              <a:rPr lang="it-IT" sz="2800" dirty="0" err="1">
                <a:solidFill>
                  <a:schemeClr val="dk1"/>
                </a:solidFill>
              </a:rPr>
              <a:t>hepatitis</a:t>
            </a:r>
            <a:r>
              <a:rPr lang="it-IT" sz="2800" dirty="0">
                <a:solidFill>
                  <a:schemeClr val="dk1"/>
                </a:solidFill>
              </a:rPr>
              <a:t>, </a:t>
            </a:r>
            <a:r>
              <a:rPr lang="it-IT" sz="2800" dirty="0" err="1">
                <a:solidFill>
                  <a:schemeClr val="dk1"/>
                </a:solidFill>
              </a:rPr>
              <a:t>shown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if</a:t>
            </a:r>
            <a:r>
              <a:rPr lang="it-IT" sz="2800" dirty="0">
                <a:solidFill>
                  <a:schemeClr val="dk1"/>
                </a:solidFill>
              </a:rPr>
              <a:t> the </a:t>
            </a:r>
            <a:r>
              <a:rPr lang="it-IT" sz="2800" dirty="0" err="1">
                <a:solidFill>
                  <a:schemeClr val="dk1"/>
                </a:solidFill>
              </a:rPr>
              <a:t>subject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affected</a:t>
            </a:r>
            <a:r>
              <a:rPr lang="it-IT" sz="2800" dirty="0">
                <a:solidFill>
                  <a:schemeClr val="dk1"/>
                </a:solidFill>
              </a:rPr>
              <a:t> by </a:t>
            </a:r>
            <a:r>
              <a:rPr lang="it-IT" sz="2800" dirty="0" err="1">
                <a:solidFill>
                  <a:schemeClr val="dk1"/>
                </a:solidFill>
              </a:rPr>
              <a:t>steatosis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goes</a:t>
            </a:r>
            <a:r>
              <a:rPr lang="it-IT" sz="2800" dirty="0">
                <a:solidFill>
                  <a:schemeClr val="dk1"/>
                </a:solidFill>
              </a:rPr>
              <a:t> on drinking </a:t>
            </a:r>
            <a:r>
              <a:rPr lang="it-IT" sz="2800" dirty="0" err="1">
                <a:solidFill>
                  <a:schemeClr val="dk1"/>
                </a:solidFill>
              </a:rPr>
              <a:t>until</a:t>
            </a:r>
            <a:r>
              <a:rPr lang="it-IT" sz="2800" dirty="0">
                <a:solidFill>
                  <a:schemeClr val="dk1"/>
                </a:solidFill>
              </a:rPr>
              <a:t> the </a:t>
            </a:r>
            <a:r>
              <a:rPr lang="it-IT" sz="2800" dirty="0" err="1">
                <a:solidFill>
                  <a:schemeClr val="dk1"/>
                </a:solidFill>
              </a:rPr>
              <a:t>liver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functionality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is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affected</a:t>
            </a:r>
            <a:r>
              <a:rPr lang="it-IT" sz="2800" dirty="0">
                <a:solidFill>
                  <a:schemeClr val="dk1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it-IT" sz="2800" dirty="0" err="1">
                <a:solidFill>
                  <a:schemeClr val="dk1"/>
                </a:solidFill>
              </a:rPr>
              <a:t>Cirrhosis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</a:pPr>
            <a:r>
              <a:rPr lang="it-IT" sz="2800" dirty="0" err="1">
                <a:solidFill>
                  <a:schemeClr val="dk1"/>
                </a:solidFill>
              </a:rPr>
              <a:t>Fibrosis</a:t>
            </a:r>
            <a:r>
              <a:rPr lang="it-IT" sz="2800" dirty="0">
                <a:solidFill>
                  <a:schemeClr val="dk1"/>
                </a:solidFill>
              </a:rPr>
              <a:t>, </a:t>
            </a:r>
            <a:r>
              <a:rPr lang="it-IT" sz="2800" dirty="0" err="1">
                <a:solidFill>
                  <a:schemeClr val="dk1"/>
                </a:solidFill>
              </a:rPr>
              <a:t>shown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when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epatitis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is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overlooked</a:t>
            </a:r>
            <a:r>
              <a:rPr lang="it-IT" sz="2800" dirty="0">
                <a:solidFill>
                  <a:schemeClr val="dk1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it-IT" sz="2800" dirty="0">
                <a:solidFill>
                  <a:schemeClr val="dk1"/>
                </a:solidFill>
              </a:rPr>
              <a:t>Heart and </a:t>
            </a:r>
            <a:r>
              <a:rPr lang="it-IT" sz="2800" dirty="0" err="1">
                <a:solidFill>
                  <a:schemeClr val="dk1"/>
                </a:solidFill>
              </a:rPr>
              <a:t>vascular</a:t>
            </a:r>
            <a:r>
              <a:rPr lang="it-IT" sz="2800" dirty="0">
                <a:solidFill>
                  <a:schemeClr val="dk1"/>
                </a:solidFill>
              </a:rPr>
              <a:t> </a:t>
            </a:r>
            <a:r>
              <a:rPr lang="it-IT" sz="2800" dirty="0" err="1">
                <a:solidFill>
                  <a:schemeClr val="dk1"/>
                </a:solidFill>
              </a:rPr>
              <a:t>problems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2363772" y="111433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4800"/>
              <a:buFont typeface="Arial"/>
              <a:buNone/>
            </a:pPr>
            <a:r>
              <a:rPr lang="it-IT" sz="48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Psychological</a:t>
            </a:r>
            <a:r>
              <a:rPr lang="it-IT" sz="4800" b="1" dirty="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800" b="1" dirty="0" err="1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damages</a:t>
            </a:r>
            <a:endParaRPr sz="4800" b="1" dirty="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>
            <a:spLocks noGrp="1"/>
          </p:cNvSpPr>
          <p:nvPr>
            <p:ph idx="1"/>
          </p:nvPr>
        </p:nvSpPr>
        <p:spPr>
          <a:xfrm>
            <a:off x="944707" y="2560320"/>
            <a:ext cx="5222414" cy="332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3200" dirty="0"/>
              <a:t>Alcohol can </a:t>
            </a:r>
            <a:r>
              <a:rPr lang="it-IT" sz="3200" dirty="0" err="1"/>
              <a:t>modify</a:t>
            </a:r>
            <a:r>
              <a:rPr lang="it-IT" sz="3200" dirty="0"/>
              <a:t> the </a:t>
            </a:r>
            <a:r>
              <a:rPr lang="it-IT" sz="3200" dirty="0" err="1"/>
              <a:t>nervous</a:t>
            </a:r>
            <a:r>
              <a:rPr lang="it-IT" sz="3200" dirty="0"/>
              <a:t> system </a:t>
            </a:r>
            <a:r>
              <a:rPr lang="it-IT" sz="3200" dirty="0" err="1"/>
              <a:t>structure</a:t>
            </a:r>
            <a:r>
              <a:rPr lang="it-IT" sz="3200" dirty="0"/>
              <a:t>.</a:t>
            </a:r>
            <a:br>
              <a:rPr lang="it-IT" sz="3200" dirty="0"/>
            </a:br>
            <a:r>
              <a:rPr lang="it-IT" sz="3200" dirty="0" err="1"/>
              <a:t>It</a:t>
            </a:r>
            <a:r>
              <a:rPr lang="it-IT" sz="3200" dirty="0"/>
              <a:t> can </a:t>
            </a:r>
            <a:r>
              <a:rPr lang="it-IT" sz="3200" dirty="0" err="1"/>
              <a:t>also</a:t>
            </a:r>
            <a:r>
              <a:rPr lang="it-IT" sz="3200" dirty="0"/>
              <a:t> cause </a:t>
            </a:r>
            <a:r>
              <a:rPr lang="it-IT" sz="3200" dirty="0" err="1"/>
              <a:t>psychiatric</a:t>
            </a:r>
            <a:r>
              <a:rPr lang="it-IT" sz="3200" dirty="0"/>
              <a:t> </a:t>
            </a:r>
            <a:r>
              <a:rPr lang="it-IT" sz="3200" dirty="0" err="1"/>
              <a:t>problems</a:t>
            </a:r>
            <a:r>
              <a:rPr lang="it-IT" sz="3200" dirty="0"/>
              <a:t> (</a:t>
            </a:r>
            <a:r>
              <a:rPr lang="it-IT" sz="3200" dirty="0" err="1"/>
              <a:t>depression</a:t>
            </a:r>
            <a:r>
              <a:rPr lang="it-IT" sz="3200" dirty="0"/>
              <a:t>, paranoia, food disorders) and </a:t>
            </a:r>
            <a:r>
              <a:rPr lang="it-IT" sz="3200" dirty="0" err="1"/>
              <a:t>mental</a:t>
            </a:r>
            <a:r>
              <a:rPr lang="it-IT" sz="3200" dirty="0"/>
              <a:t> </a:t>
            </a:r>
            <a:r>
              <a:rPr lang="it-IT" sz="3200" dirty="0" err="1"/>
              <a:t>problems</a:t>
            </a:r>
            <a:r>
              <a:rPr lang="it-IT" sz="3200" dirty="0"/>
              <a:t> (raves, </a:t>
            </a:r>
            <a:r>
              <a:rPr lang="it-IT" sz="3200" dirty="0" err="1"/>
              <a:t>hallucinations</a:t>
            </a:r>
            <a:r>
              <a:rPr lang="it-IT" sz="3200" dirty="0"/>
              <a:t>).</a:t>
            </a:r>
            <a:endParaRPr sz="3200" dirty="0"/>
          </a:p>
        </p:txBody>
      </p:sp>
      <p:sp>
        <p:nvSpPr>
          <p:cNvPr id="198" name="Google Shape;198;p9"/>
          <p:cNvSpPr txBox="1"/>
          <p:nvPr/>
        </p:nvSpPr>
        <p:spPr>
          <a:xfrm>
            <a:off x="561425" y="6218865"/>
            <a:ext cx="10496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227F0B2-5433-4DAA-A553-7A86DE56D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91"/>
          <a:stretch/>
        </p:blipFill>
        <p:spPr>
          <a:xfrm>
            <a:off x="6167120" y="2772440"/>
            <a:ext cx="5041165" cy="29712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252</TotalTime>
  <Words>301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Garamond</vt:lpstr>
      <vt:lpstr>Noto Sans Symbols</vt:lpstr>
      <vt:lpstr>Trebuchet MS</vt:lpstr>
      <vt:lpstr>Organico</vt:lpstr>
      <vt:lpstr>ALCOHOL DAMAGES  ON HUMAN BODY</vt:lpstr>
      <vt:lpstr>Alcohol: what is it?</vt:lpstr>
      <vt:lpstr> Alcoholism</vt:lpstr>
      <vt:lpstr>Alcoholism causes</vt:lpstr>
      <vt:lpstr>Alcohol symptoms</vt:lpstr>
      <vt:lpstr>Alcohol damages</vt:lpstr>
      <vt:lpstr>Physical damages</vt:lpstr>
      <vt:lpstr>Psychological damages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DANNI DELL’ALCOL  AL CORPO UMANO</dc:title>
  <dc:creator>portatile</dc:creator>
  <cp:lastModifiedBy>Utente 6</cp:lastModifiedBy>
  <cp:revision>14</cp:revision>
  <dcterms:created xsi:type="dcterms:W3CDTF">2021-04-04T18:58:55Z</dcterms:created>
  <dcterms:modified xsi:type="dcterms:W3CDTF">2021-06-11T09:46:04Z</dcterms:modified>
</cp:coreProperties>
</file>